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772400" cy="10058400"/>
  <p:notesSz cx="6858000" cy="9144000"/>
  <p:embeddedFontLst>
    <p:embeddedFont>
      <p:font typeface="Eczar Semi-Bold" panose="020B0604020202020204" charset="0"/>
      <p:regular r:id="rId3"/>
    </p:embeddedFont>
    <p:embeddedFont>
      <p:font typeface="Montserrat Bold" panose="020B0604020202020204" charset="0"/>
      <p:regular r:id="rId4"/>
    </p:embeddedFont>
    <p:embeddedFont>
      <p:font typeface="Roboto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065" autoAdjust="0"/>
  </p:normalViewPr>
  <p:slideViewPr>
    <p:cSldViewPr>
      <p:cViewPr varScale="1">
        <p:scale>
          <a:sx n="72" d="100"/>
          <a:sy n="72" d="100"/>
        </p:scale>
        <p:origin x="303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25648" y="-66833"/>
            <a:ext cx="9423696" cy="1824849"/>
            <a:chOff x="0" y="0"/>
            <a:chExt cx="1135932" cy="2199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35932" cy="219967"/>
            </a:xfrm>
            <a:custGeom>
              <a:avLst/>
              <a:gdLst/>
              <a:ahLst/>
              <a:cxnLst/>
              <a:rect l="l" t="t" r="r" b="b"/>
              <a:pathLst>
                <a:path w="1135932" h="219967">
                  <a:moveTo>
                    <a:pt x="203200" y="0"/>
                  </a:moveTo>
                  <a:lnTo>
                    <a:pt x="1135932" y="0"/>
                  </a:lnTo>
                  <a:lnTo>
                    <a:pt x="932732" y="219967"/>
                  </a:lnTo>
                  <a:lnTo>
                    <a:pt x="0" y="21996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B72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19050"/>
              <a:ext cx="932732" cy="23901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5255"/>
                </a:lnSpc>
              </a:pPr>
              <a:r>
                <a:rPr lang="en-US" sz="4138">
                  <a:solidFill>
                    <a:srgbClr val="000000"/>
                  </a:solidFill>
                  <a:latin typeface="Eczar Semi-Bold"/>
                </a:rPr>
                <a:t>Child Safety Seat Check</a:t>
              </a:r>
            </a:p>
            <a:p>
              <a:pPr algn="ctr">
                <a:lnSpc>
                  <a:spcPts val="3731"/>
                </a:lnSpc>
              </a:pPr>
              <a:r>
                <a:rPr lang="en-US" sz="2938">
                  <a:solidFill>
                    <a:srgbClr val="000000"/>
                  </a:solidFill>
                  <a:latin typeface="Eczar Semi-Bold"/>
                </a:rPr>
                <a:t>Certified Personnel 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40921" y="1253624"/>
            <a:ext cx="7309167" cy="1178409"/>
            <a:chOff x="0" y="0"/>
            <a:chExt cx="2547858" cy="42206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47858" cy="422063"/>
            </a:xfrm>
            <a:custGeom>
              <a:avLst/>
              <a:gdLst/>
              <a:ahLst/>
              <a:cxnLst/>
              <a:rect l="l" t="t" r="r" b="b"/>
              <a:pathLst>
                <a:path w="2547858" h="422063">
                  <a:moveTo>
                    <a:pt x="40250" y="0"/>
                  </a:moveTo>
                  <a:lnTo>
                    <a:pt x="2507608" y="0"/>
                  </a:lnTo>
                  <a:cubicBezTo>
                    <a:pt x="2518283" y="0"/>
                    <a:pt x="2528520" y="4241"/>
                    <a:pt x="2536069" y="11789"/>
                  </a:cubicBezTo>
                  <a:cubicBezTo>
                    <a:pt x="2543617" y="19337"/>
                    <a:pt x="2547858" y="29575"/>
                    <a:pt x="2547858" y="40250"/>
                  </a:cubicBezTo>
                  <a:lnTo>
                    <a:pt x="2547858" y="381813"/>
                  </a:lnTo>
                  <a:cubicBezTo>
                    <a:pt x="2547858" y="392488"/>
                    <a:pt x="2543617" y="402726"/>
                    <a:pt x="2536069" y="410274"/>
                  </a:cubicBezTo>
                  <a:cubicBezTo>
                    <a:pt x="2528520" y="417822"/>
                    <a:pt x="2518283" y="422063"/>
                    <a:pt x="2507608" y="422063"/>
                  </a:cubicBezTo>
                  <a:lnTo>
                    <a:pt x="40250" y="422063"/>
                  </a:lnTo>
                  <a:cubicBezTo>
                    <a:pt x="18020" y="422063"/>
                    <a:pt x="0" y="404042"/>
                    <a:pt x="0" y="381813"/>
                  </a:cubicBezTo>
                  <a:lnTo>
                    <a:pt x="0" y="40250"/>
                  </a:lnTo>
                  <a:cubicBezTo>
                    <a:pt x="0" y="29575"/>
                    <a:pt x="4241" y="19337"/>
                    <a:pt x="11789" y="11789"/>
                  </a:cubicBezTo>
                  <a:cubicBezTo>
                    <a:pt x="19337" y="4241"/>
                    <a:pt x="29575" y="0"/>
                    <a:pt x="40250" y="0"/>
                  </a:cubicBezTo>
                  <a:close/>
                </a:path>
              </a:pathLst>
            </a:custGeom>
            <a:solidFill>
              <a:srgbClr val="CACDC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2547858" cy="488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48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84239" y="7734486"/>
            <a:ext cx="3022452" cy="498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11"/>
              </a:lnSpc>
            </a:pPr>
            <a:r>
              <a:rPr lang="en-US" sz="2569">
                <a:solidFill>
                  <a:srgbClr val="FFFFFF"/>
                </a:solidFill>
                <a:latin typeface="Roboto Bold"/>
              </a:rPr>
              <a:t>PLEASE CONTACT</a:t>
            </a: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5092692" y="3109637"/>
            <a:ext cx="2679708" cy="2769401"/>
            <a:chOff x="0" y="0"/>
            <a:chExt cx="6362700" cy="6575666"/>
          </a:xfrm>
        </p:grpSpPr>
        <p:sp>
          <p:nvSpPr>
            <p:cNvPr id="10" name="Freeform 10"/>
            <p:cNvSpPr/>
            <p:nvPr/>
          </p:nvSpPr>
          <p:spPr>
            <a:xfrm>
              <a:off x="6350" y="6350"/>
              <a:ext cx="6350012" cy="6562979"/>
            </a:xfrm>
            <a:custGeom>
              <a:avLst/>
              <a:gdLst/>
              <a:ahLst/>
              <a:cxnLst/>
              <a:rect l="l" t="t" r="r" b="b"/>
              <a:pathLst>
                <a:path w="6350012" h="6562979">
                  <a:moveTo>
                    <a:pt x="6350000" y="5480583"/>
                  </a:moveTo>
                  <a:cubicBezTo>
                    <a:pt x="6350000" y="6078372"/>
                    <a:pt x="5865419" y="6562979"/>
                    <a:pt x="5267617" y="6562979"/>
                  </a:cubicBezTo>
                  <a:lnTo>
                    <a:pt x="1082383" y="6562979"/>
                  </a:lnTo>
                  <a:cubicBezTo>
                    <a:pt x="484594" y="6562979"/>
                    <a:pt x="0" y="6078385"/>
                    <a:pt x="0" y="5480583"/>
                  </a:cubicBezTo>
                  <a:lnTo>
                    <a:pt x="0" y="1082383"/>
                  </a:lnTo>
                  <a:cubicBezTo>
                    <a:pt x="0" y="484594"/>
                    <a:pt x="484581" y="0"/>
                    <a:pt x="1082383" y="0"/>
                  </a:cubicBezTo>
                  <a:lnTo>
                    <a:pt x="5267630" y="0"/>
                  </a:lnTo>
                  <a:cubicBezTo>
                    <a:pt x="5865419" y="0"/>
                    <a:pt x="6350012" y="484594"/>
                    <a:pt x="6350012" y="1082383"/>
                  </a:cubicBezTo>
                  <a:lnTo>
                    <a:pt x="6350012" y="5480583"/>
                  </a:lnTo>
                  <a:close/>
                </a:path>
              </a:pathLst>
            </a:custGeom>
            <a:blipFill>
              <a:blip r:embed="rId2"/>
              <a:stretch>
                <a:fillRect l="-208" r="-20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40921" y="7425707"/>
            <a:ext cx="7019188" cy="2512957"/>
            <a:chOff x="0" y="0"/>
            <a:chExt cx="2446776" cy="87597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446776" cy="875976"/>
            </a:xfrm>
            <a:custGeom>
              <a:avLst/>
              <a:gdLst/>
              <a:ahLst/>
              <a:cxnLst/>
              <a:rect l="l" t="t" r="r" b="b"/>
              <a:pathLst>
                <a:path w="2446776" h="875976">
                  <a:moveTo>
                    <a:pt x="41913" y="0"/>
                  </a:moveTo>
                  <a:lnTo>
                    <a:pt x="2404863" y="0"/>
                  </a:lnTo>
                  <a:cubicBezTo>
                    <a:pt x="2415979" y="0"/>
                    <a:pt x="2426640" y="4416"/>
                    <a:pt x="2434500" y="12276"/>
                  </a:cubicBezTo>
                  <a:cubicBezTo>
                    <a:pt x="2442360" y="20136"/>
                    <a:pt x="2446776" y="30797"/>
                    <a:pt x="2446776" y="41913"/>
                  </a:cubicBezTo>
                  <a:lnTo>
                    <a:pt x="2446776" y="834064"/>
                  </a:lnTo>
                  <a:cubicBezTo>
                    <a:pt x="2446776" y="845180"/>
                    <a:pt x="2442360" y="855840"/>
                    <a:pt x="2434500" y="863700"/>
                  </a:cubicBezTo>
                  <a:cubicBezTo>
                    <a:pt x="2426640" y="871561"/>
                    <a:pt x="2415979" y="875976"/>
                    <a:pt x="2404863" y="875976"/>
                  </a:cubicBezTo>
                  <a:lnTo>
                    <a:pt x="41913" y="875976"/>
                  </a:lnTo>
                  <a:cubicBezTo>
                    <a:pt x="30797" y="875976"/>
                    <a:pt x="20136" y="871561"/>
                    <a:pt x="12276" y="863700"/>
                  </a:cubicBezTo>
                  <a:cubicBezTo>
                    <a:pt x="4416" y="855840"/>
                    <a:pt x="0" y="845180"/>
                    <a:pt x="0" y="834064"/>
                  </a:cubicBezTo>
                  <a:lnTo>
                    <a:pt x="0" y="41913"/>
                  </a:lnTo>
                  <a:cubicBezTo>
                    <a:pt x="0" y="30797"/>
                    <a:pt x="4416" y="20136"/>
                    <a:pt x="12276" y="12276"/>
                  </a:cubicBezTo>
                  <a:cubicBezTo>
                    <a:pt x="20136" y="4416"/>
                    <a:pt x="30797" y="0"/>
                    <a:pt x="41913" y="0"/>
                  </a:cubicBezTo>
                  <a:close/>
                </a:path>
              </a:pathLst>
            </a:custGeom>
            <a:solidFill>
              <a:srgbClr val="00162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04775"/>
              <a:ext cx="2446776" cy="9807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63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52935" y="1386055"/>
            <a:ext cx="6995160" cy="104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4"/>
              </a:lnSpc>
            </a:pPr>
            <a:r>
              <a:rPr lang="en-US" sz="2024" dirty="0">
                <a:solidFill>
                  <a:srgbClr val="00162E"/>
                </a:solidFill>
                <a:latin typeface="Montserrat Bold"/>
              </a:rPr>
              <a:t>PARENTS AND GUARDIANS: COME HAVE YOUR CARSEAT CHECKED TO ENSURE YOUR CHILD IS TRULY SAFE!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806708" y="8460390"/>
            <a:ext cx="3799966" cy="1332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67"/>
              </a:lnSpc>
            </a:pPr>
            <a:r>
              <a:rPr lang="en-US" sz="1993" dirty="0">
                <a:solidFill>
                  <a:srgbClr val="FFB724"/>
                </a:solidFill>
                <a:latin typeface="Montserrat Bold"/>
              </a:rPr>
              <a:t>Trooper Ethan Brownback</a:t>
            </a:r>
          </a:p>
          <a:p>
            <a:pPr algn="ctr">
              <a:lnSpc>
                <a:spcPts val="3567"/>
              </a:lnSpc>
            </a:pPr>
            <a:r>
              <a:rPr lang="en-US" sz="1993" dirty="0">
                <a:solidFill>
                  <a:srgbClr val="FFB724"/>
                </a:solidFill>
                <a:latin typeface="Montserrat Bold"/>
              </a:rPr>
              <a:t>610-378-4389</a:t>
            </a:r>
          </a:p>
          <a:p>
            <a:pPr algn="ctr">
              <a:lnSpc>
                <a:spcPts val="3567"/>
              </a:lnSpc>
              <a:spcBef>
                <a:spcPct val="0"/>
              </a:spcBef>
            </a:pPr>
            <a:r>
              <a:rPr lang="en-US" sz="1993" dirty="0">
                <a:solidFill>
                  <a:srgbClr val="FFB724"/>
                </a:solidFill>
                <a:latin typeface="Montserrat Bold"/>
              </a:rPr>
              <a:t>ebrownback@pa.gov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38400" y="2484652"/>
            <a:ext cx="2051402" cy="4334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2145" dirty="0">
                <a:solidFill>
                  <a:srgbClr val="000000"/>
                </a:solidFill>
                <a:latin typeface="Montserrat Bold"/>
              </a:rPr>
              <a:t>Date/Times:   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1757" y="5266987"/>
            <a:ext cx="7129868" cy="22562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79"/>
              </a:lnSpc>
            </a:pPr>
            <a:endParaRPr lang="en-US" sz="1999" dirty="0">
              <a:solidFill>
                <a:srgbClr val="000000"/>
              </a:solidFill>
              <a:latin typeface="Montserrat Bold"/>
            </a:endParaRPr>
          </a:p>
          <a:p>
            <a:pPr algn="ctr">
              <a:lnSpc>
                <a:spcPts val="3579"/>
              </a:lnSpc>
            </a:pPr>
            <a:endParaRPr lang="en-US" sz="1999" dirty="0">
              <a:solidFill>
                <a:srgbClr val="000000"/>
              </a:solidFill>
              <a:latin typeface="Montserrat Bold"/>
            </a:endParaRPr>
          </a:p>
          <a:p>
            <a:pPr algn="ctr">
              <a:lnSpc>
                <a:spcPts val="3579"/>
              </a:lnSpc>
            </a:pPr>
            <a:r>
              <a:rPr lang="en-US" sz="1999" dirty="0">
                <a:solidFill>
                  <a:srgbClr val="000000"/>
                </a:solidFill>
                <a:latin typeface="Montserrat Bold"/>
              </a:rPr>
              <a:t>Location:   </a:t>
            </a:r>
            <a:r>
              <a:rPr lang="en-US" sz="1999" dirty="0">
                <a:solidFill>
                  <a:srgbClr val="000000"/>
                </a:solidFill>
                <a:latin typeface="Montserrat Bold" panose="020B0604020202020204" charset="0"/>
              </a:rPr>
              <a:t>AAA </a:t>
            </a:r>
            <a:r>
              <a:rPr lang="en-US" sz="1999">
                <a:solidFill>
                  <a:srgbClr val="000000"/>
                </a:solidFill>
                <a:latin typeface="Montserrat Bold" panose="020B0604020202020204" charset="0"/>
              </a:rPr>
              <a:t>Reading-Berks </a:t>
            </a:r>
          </a:p>
          <a:p>
            <a:pPr algn="ctr">
              <a:lnSpc>
                <a:spcPts val="3579"/>
              </a:lnSpc>
            </a:pPr>
            <a:r>
              <a:rPr lang="en-US" sz="1999">
                <a:solidFill>
                  <a:srgbClr val="000000"/>
                </a:solidFill>
                <a:latin typeface="Montserrat Bold" panose="020B0604020202020204" charset="0"/>
              </a:rPr>
              <a:t>920 </a:t>
            </a:r>
            <a:r>
              <a:rPr lang="en-US" sz="1999" dirty="0">
                <a:solidFill>
                  <a:srgbClr val="000000"/>
                </a:solidFill>
                <a:latin typeface="Montserrat Bold" panose="020B0604020202020204" charset="0"/>
              </a:rPr>
              <a:t>Van Reed Rd, Reading</a:t>
            </a:r>
            <a:r>
              <a:rPr lang="en-US" sz="2000" b="1" dirty="0">
                <a:latin typeface="Montserrat Bold" panose="020B0604020202020204" charset="0"/>
              </a:rPr>
              <a:t>, PA 19610</a:t>
            </a:r>
            <a:r>
              <a:rPr lang="en-US" sz="2000" b="1" dirty="0"/>
              <a:t>.</a:t>
            </a:r>
            <a:endParaRPr lang="en-US" sz="2000" b="1" dirty="0">
              <a:solidFill>
                <a:srgbClr val="000000"/>
              </a:solidFill>
              <a:latin typeface="Montserrat Bold"/>
            </a:endParaRPr>
          </a:p>
          <a:p>
            <a:pPr algn="ctr">
              <a:lnSpc>
                <a:spcPts val="3579"/>
              </a:lnSpc>
              <a:spcBef>
                <a:spcPct val="0"/>
              </a:spcBef>
            </a:pPr>
            <a:endParaRPr lang="en-US" sz="1999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85253" y="3733336"/>
            <a:ext cx="914948" cy="433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8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Montserrat Bold"/>
              </a:rPr>
              <a:t>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783194" y="7540007"/>
            <a:ext cx="3683107" cy="828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2"/>
              </a:lnSpc>
            </a:pPr>
            <a:r>
              <a:rPr lang="en-US" sz="1906" dirty="0">
                <a:solidFill>
                  <a:srgbClr val="FFFFFF"/>
                </a:solidFill>
                <a:latin typeface="Montserrat Bold"/>
              </a:rPr>
              <a:t>NO APPOINTMENT NEEDED</a:t>
            </a:r>
          </a:p>
          <a:p>
            <a:pPr algn="ctr">
              <a:lnSpc>
                <a:spcPts val="3412"/>
              </a:lnSpc>
              <a:spcBef>
                <a:spcPct val="0"/>
              </a:spcBef>
            </a:pPr>
            <a:r>
              <a:rPr lang="en-US" sz="1906">
                <a:solidFill>
                  <a:srgbClr val="FFFFFF"/>
                </a:solidFill>
                <a:latin typeface="Montserrat Bold"/>
              </a:rPr>
              <a:t>ANY QUESTIONS </a:t>
            </a:r>
            <a:r>
              <a:rPr lang="en-US" sz="1906" dirty="0">
                <a:solidFill>
                  <a:srgbClr val="FFFFFF"/>
                </a:solidFill>
                <a:latin typeface="Montserrat Bold"/>
              </a:rPr>
              <a:t>CONTACT: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76606" y="6969633"/>
            <a:ext cx="7019188" cy="422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8"/>
              </a:lnSpc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  <a:latin typeface="Montserrat Bold"/>
              </a:rPr>
              <a:t>Checking Rear-Facing, Front-Facing, and Booster Seats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67109A-0691-24E0-ED32-39215D8AFB4B}"/>
              </a:ext>
            </a:extLst>
          </p:cNvPr>
          <p:cNvSpPr txBox="1"/>
          <p:nvPr/>
        </p:nvSpPr>
        <p:spPr>
          <a:xfrm>
            <a:off x="151917" y="2933266"/>
            <a:ext cx="614232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nday, </a:t>
            </a:r>
            <a:r>
              <a:rPr lang="en-US" b="1" dirty="0">
                <a:solidFill>
                  <a:srgbClr val="00000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September 20th</a:t>
            </a:r>
            <a:r>
              <a:rPr lang="en-US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6:00a – 2:00p</a:t>
            </a:r>
          </a:p>
          <a:p>
            <a:pPr marL="457200" marR="0">
              <a:buNone/>
            </a:pPr>
            <a:endParaRPr lang="en-US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buNone/>
            </a:pPr>
            <a:r>
              <a:rPr lang="en-US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Monday, September 21st  10:00a – 6:00p </a:t>
            </a:r>
            <a:endParaRPr lang="en-US" b="1" dirty="0">
              <a:solidFill>
                <a:srgbClr val="000000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buNone/>
            </a:pPr>
            <a:endParaRPr lang="en-US" b="1" dirty="0">
              <a:solidFill>
                <a:srgbClr val="000000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buNone/>
            </a:pPr>
            <a:r>
              <a:rPr lang="en-US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Tuesday, September 22</a:t>
            </a:r>
            <a:r>
              <a:rPr lang="en-US" b="1" baseline="30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en-US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b="1" dirty="0">
                <a:solidFill>
                  <a:srgbClr val="00000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7:00a</a:t>
            </a:r>
            <a:r>
              <a:rPr lang="en-US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6:00p</a:t>
            </a:r>
            <a:endParaRPr lang="en-US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buNone/>
            </a:pPr>
            <a:r>
              <a:rPr lang="en-US" b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</a:t>
            </a:r>
          </a:p>
          <a:p>
            <a:pPr marL="457200" marR="0">
              <a:buNone/>
            </a:pPr>
            <a:r>
              <a:rPr lang="en-US" b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Wednesday, September 23rd  6:00a – 7:00p</a:t>
            </a:r>
            <a:endParaRPr lang="en-US" b="1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buNone/>
            </a:pPr>
            <a:r>
              <a:rPr lang="en-US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buNone/>
            </a:pPr>
            <a:r>
              <a:rPr lang="en-US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Thursday, September 24</a:t>
            </a:r>
            <a:r>
              <a:rPr lang="en-US" b="1" baseline="30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6:00a -  </a:t>
            </a:r>
            <a:r>
              <a:rPr lang="en-US" b="1" dirty="0">
                <a:solidFill>
                  <a:srgbClr val="00000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:00p</a:t>
            </a:r>
          </a:p>
          <a:p>
            <a:pPr marL="457200" marR="0">
              <a:buNone/>
            </a:pPr>
            <a:endParaRPr lang="en-US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en-US" b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en-US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Friday, September </a:t>
            </a:r>
            <a:r>
              <a:rPr lang="en-US" b="1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25th      </a:t>
            </a:r>
            <a:r>
              <a:rPr lang="en-US" b="1">
                <a:solidFill>
                  <a:srgbClr val="00000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7:00a</a:t>
            </a:r>
            <a:r>
              <a:rPr lang="en-US" b="1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11:00p</a:t>
            </a:r>
            <a:endParaRPr lang="en-US" b="1" dirty="0">
              <a:solidFill>
                <a:srgbClr val="000000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endParaRPr lang="en-US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118</Words>
  <Application>Microsoft Office PowerPoint</Application>
  <PresentationFormat>Custom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Montserrat Bold</vt:lpstr>
      <vt:lpstr>Calibri</vt:lpstr>
      <vt:lpstr>Aptos</vt:lpstr>
      <vt:lpstr>Eczar Semi-Bold</vt:lpstr>
      <vt:lpstr>Roboto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Carseat Event</dc:title>
  <dc:creator>Brownback, Ethan M</dc:creator>
  <cp:lastModifiedBy>Brownback, Ethan M</cp:lastModifiedBy>
  <cp:revision>9</cp:revision>
  <dcterms:created xsi:type="dcterms:W3CDTF">2006-08-16T00:00:00Z</dcterms:created>
  <dcterms:modified xsi:type="dcterms:W3CDTF">2026-09-08T16:39:50Z</dcterms:modified>
  <dc:identifier>DAFtrh8K4iw</dc:identifier>
</cp:coreProperties>
</file>